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</p:sldIdLst>
  <p:sldSz cy="10058400" cx="7772400"/>
  <p:notesSz cx="7772400" cy="10058400"/>
  <p:embeddedFontLst>
    <p:embeddedFont>
      <p:font typeface="Arial Black"/>
      <p:regular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81" roundtripDataSignature="AMtx7mhjqmtiDVPoQ8o1Kw6mVGNtHke/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36581B-95C0-4C81-BD73-4FBD67AE0A04}">
  <a:tblStyle styleId="{0F36581B-95C0-4C81-BD73-4FBD67AE0A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ArialBlack-regular.fntdata"/><Relationship Id="rId8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6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6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6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6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7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7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7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6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>
                <a:solidFill>
                  <a:srgbClr val="F26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6"/>
          <p:cNvSpPr txBox="1"/>
          <p:nvPr>
            <p:ph idx="1" type="body"/>
          </p:nvPr>
        </p:nvSpPr>
        <p:spPr>
          <a:xfrm>
            <a:off x="209599" y="2287580"/>
            <a:ext cx="7042784" cy="38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8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>
                <a:solidFill>
                  <a:srgbClr val="F26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8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8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8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9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>
                <a:solidFill>
                  <a:srgbClr val="F26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9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9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9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9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0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>
                <a:solidFill>
                  <a:srgbClr val="F26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0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0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B53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5"/>
          <p:cNvSpPr/>
          <p:nvPr/>
        </p:nvSpPr>
        <p:spPr>
          <a:xfrm>
            <a:off x="0" y="0"/>
            <a:ext cx="7772400" cy="457200"/>
          </a:xfrm>
          <a:custGeom>
            <a:rect b="b" l="l" r="r" t="t"/>
            <a:pathLst>
              <a:path extrusionOk="0" h="457200" w="7772400">
                <a:moveTo>
                  <a:pt x="7772400" y="0"/>
                </a:moveTo>
                <a:lnTo>
                  <a:pt x="0" y="0"/>
                </a:lnTo>
                <a:lnTo>
                  <a:pt x="0" y="457200"/>
                </a:lnTo>
                <a:lnTo>
                  <a:pt x="7772400" y="457200"/>
                </a:lnTo>
                <a:lnTo>
                  <a:pt x="7772400" y="0"/>
                </a:lnTo>
                <a:close/>
              </a:path>
            </a:pathLst>
          </a:custGeom>
          <a:solidFill>
            <a:srgbClr val="0C23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75"/>
          <p:cNvSpPr/>
          <p:nvPr/>
        </p:nvSpPr>
        <p:spPr>
          <a:xfrm>
            <a:off x="0" y="9646919"/>
            <a:ext cx="7772400" cy="411480"/>
          </a:xfrm>
          <a:custGeom>
            <a:rect b="b" l="l" r="r" t="t"/>
            <a:pathLst>
              <a:path extrusionOk="0" h="411479" w="7772400">
                <a:moveTo>
                  <a:pt x="7772400" y="0"/>
                </a:moveTo>
                <a:lnTo>
                  <a:pt x="0" y="0"/>
                </a:lnTo>
                <a:lnTo>
                  <a:pt x="0" y="411479"/>
                </a:lnTo>
                <a:lnTo>
                  <a:pt x="7772400" y="411479"/>
                </a:lnTo>
                <a:lnTo>
                  <a:pt x="7772400" y="0"/>
                </a:lnTo>
                <a:close/>
              </a:path>
            </a:pathLst>
          </a:custGeom>
          <a:solidFill>
            <a:srgbClr val="0C233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" name="Google Shape;8;p7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67728" y="9771887"/>
            <a:ext cx="256031" cy="17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75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rgbClr val="F269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75"/>
          <p:cNvSpPr txBox="1"/>
          <p:nvPr>
            <p:ph idx="1" type="body"/>
          </p:nvPr>
        </p:nvSpPr>
        <p:spPr>
          <a:xfrm>
            <a:off x="209599" y="2287580"/>
            <a:ext cx="7042784" cy="38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7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info@novusmundus360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.png"/><Relationship Id="rId4" Type="http://schemas.openxmlformats.org/officeDocument/2006/relationships/hyperlink" Target="mailto:info@novusmundus360.org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hyperlink" Target="mailto:info@novusmundus360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0" y="8631352"/>
            <a:ext cx="7772400" cy="1427480"/>
          </a:xfrm>
          <a:custGeom>
            <a:rect b="b" l="l" r="r" t="t"/>
            <a:pathLst>
              <a:path extrusionOk="0" h="1427479" w="7772400">
                <a:moveTo>
                  <a:pt x="0" y="1427046"/>
                </a:moveTo>
                <a:lnTo>
                  <a:pt x="7772399" y="1427046"/>
                </a:lnTo>
                <a:lnTo>
                  <a:pt x="7772399" y="0"/>
                </a:lnTo>
                <a:lnTo>
                  <a:pt x="0" y="0"/>
                </a:lnTo>
                <a:lnTo>
                  <a:pt x="0" y="1427046"/>
                </a:lnTo>
                <a:close/>
              </a:path>
            </a:pathLst>
          </a:custGeom>
          <a:solidFill>
            <a:srgbClr val="F1B5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"/>
          <p:cNvSpPr/>
          <p:nvPr/>
        </p:nvSpPr>
        <p:spPr>
          <a:xfrm>
            <a:off x="0" y="0"/>
            <a:ext cx="7772400" cy="2797175"/>
          </a:xfrm>
          <a:custGeom>
            <a:rect b="b" l="l" r="r" t="t"/>
            <a:pathLst>
              <a:path extrusionOk="0" h="2797175" w="7772400">
                <a:moveTo>
                  <a:pt x="0" y="2797003"/>
                </a:moveTo>
                <a:lnTo>
                  <a:pt x="7772399" y="2797003"/>
                </a:lnTo>
                <a:lnTo>
                  <a:pt x="7772399" y="0"/>
                </a:lnTo>
                <a:lnTo>
                  <a:pt x="0" y="0"/>
                </a:lnTo>
                <a:lnTo>
                  <a:pt x="0" y="2797003"/>
                </a:lnTo>
                <a:close/>
              </a:path>
            </a:pathLst>
          </a:custGeom>
          <a:solidFill>
            <a:srgbClr val="F1B5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111" y="9012333"/>
            <a:ext cx="1066799" cy="104606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6979198" y="2337548"/>
            <a:ext cx="95250" cy="393700"/>
          </a:xfrm>
          <a:custGeom>
            <a:rect b="b" l="l" r="r" t="t"/>
            <a:pathLst>
              <a:path extrusionOk="0" h="393700" w="95250">
                <a:moveTo>
                  <a:pt x="94853" y="0"/>
                </a:moveTo>
                <a:lnTo>
                  <a:pt x="94853" y="393209"/>
                </a:lnTo>
                <a:lnTo>
                  <a:pt x="0" y="393209"/>
                </a:lnTo>
                <a:lnTo>
                  <a:pt x="0" y="0"/>
                </a:lnTo>
                <a:lnTo>
                  <a:pt x="94853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"/>
          <p:cNvSpPr/>
          <p:nvPr/>
        </p:nvSpPr>
        <p:spPr>
          <a:xfrm>
            <a:off x="6813205" y="2337548"/>
            <a:ext cx="95250" cy="393700"/>
          </a:xfrm>
          <a:custGeom>
            <a:rect b="b" l="l" r="r" t="t"/>
            <a:pathLst>
              <a:path extrusionOk="0" h="393700" w="95250">
                <a:moveTo>
                  <a:pt x="94852" y="0"/>
                </a:moveTo>
                <a:lnTo>
                  <a:pt x="94852" y="393209"/>
                </a:lnTo>
                <a:lnTo>
                  <a:pt x="0" y="393209"/>
                </a:lnTo>
                <a:lnTo>
                  <a:pt x="0" y="0"/>
                </a:lnTo>
                <a:lnTo>
                  <a:pt x="94852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6528646" y="2337548"/>
            <a:ext cx="71755" cy="393700"/>
          </a:xfrm>
          <a:custGeom>
            <a:rect b="b" l="l" r="r" t="t"/>
            <a:pathLst>
              <a:path extrusionOk="0" h="393700" w="71754">
                <a:moveTo>
                  <a:pt x="71139" y="0"/>
                </a:moveTo>
                <a:lnTo>
                  <a:pt x="71139" y="393209"/>
                </a:lnTo>
                <a:lnTo>
                  <a:pt x="0" y="393209"/>
                </a:lnTo>
                <a:lnTo>
                  <a:pt x="0" y="0"/>
                </a:lnTo>
                <a:lnTo>
                  <a:pt x="71139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/>
          <p:nvPr/>
        </p:nvSpPr>
        <p:spPr>
          <a:xfrm>
            <a:off x="6718351" y="2337548"/>
            <a:ext cx="71755" cy="393700"/>
          </a:xfrm>
          <a:custGeom>
            <a:rect b="b" l="l" r="r" t="t"/>
            <a:pathLst>
              <a:path extrusionOk="0" h="393700" w="71754">
                <a:moveTo>
                  <a:pt x="71139" y="0"/>
                </a:moveTo>
                <a:lnTo>
                  <a:pt x="71139" y="393209"/>
                </a:lnTo>
                <a:lnTo>
                  <a:pt x="0" y="393209"/>
                </a:lnTo>
                <a:lnTo>
                  <a:pt x="0" y="0"/>
                </a:lnTo>
                <a:lnTo>
                  <a:pt x="71139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7216330" y="2337548"/>
            <a:ext cx="47625" cy="393700"/>
          </a:xfrm>
          <a:custGeom>
            <a:rect b="b" l="l" r="r" t="t"/>
            <a:pathLst>
              <a:path extrusionOk="0" h="393700" w="47625">
                <a:moveTo>
                  <a:pt x="47426" y="0"/>
                </a:moveTo>
                <a:lnTo>
                  <a:pt x="47426" y="393209"/>
                </a:lnTo>
                <a:lnTo>
                  <a:pt x="0" y="393209"/>
                </a:lnTo>
                <a:lnTo>
                  <a:pt x="0" y="0"/>
                </a:lnTo>
                <a:lnTo>
                  <a:pt x="47426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"/>
          <p:cNvSpPr/>
          <p:nvPr/>
        </p:nvSpPr>
        <p:spPr>
          <a:xfrm>
            <a:off x="6433792" y="2337548"/>
            <a:ext cx="47625" cy="393700"/>
          </a:xfrm>
          <a:custGeom>
            <a:rect b="b" l="l" r="r" t="t"/>
            <a:pathLst>
              <a:path extrusionOk="0" h="393700" w="47625">
                <a:moveTo>
                  <a:pt x="47426" y="0"/>
                </a:moveTo>
                <a:lnTo>
                  <a:pt x="47426" y="393209"/>
                </a:lnTo>
                <a:lnTo>
                  <a:pt x="0" y="393209"/>
                </a:lnTo>
                <a:lnTo>
                  <a:pt x="0" y="0"/>
                </a:lnTo>
                <a:lnTo>
                  <a:pt x="47426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/>
          <p:nvPr/>
        </p:nvSpPr>
        <p:spPr>
          <a:xfrm>
            <a:off x="7287470" y="2337548"/>
            <a:ext cx="24130" cy="393700"/>
          </a:xfrm>
          <a:custGeom>
            <a:rect b="b" l="l" r="r" t="t"/>
            <a:pathLst>
              <a:path extrusionOk="0" h="393700" w="24129">
                <a:moveTo>
                  <a:pt x="23713" y="0"/>
                </a:moveTo>
                <a:lnTo>
                  <a:pt x="23713" y="393209"/>
                </a:lnTo>
                <a:lnTo>
                  <a:pt x="0" y="393209"/>
                </a:lnTo>
                <a:lnTo>
                  <a:pt x="0" y="0"/>
                </a:lnTo>
                <a:lnTo>
                  <a:pt x="23713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"/>
          <p:cNvSpPr/>
          <p:nvPr/>
        </p:nvSpPr>
        <p:spPr>
          <a:xfrm>
            <a:off x="7145190" y="2337548"/>
            <a:ext cx="24130" cy="393700"/>
          </a:xfrm>
          <a:custGeom>
            <a:rect b="b" l="l" r="r" t="t"/>
            <a:pathLst>
              <a:path extrusionOk="0" h="393700" w="24129">
                <a:moveTo>
                  <a:pt x="23713" y="0"/>
                </a:moveTo>
                <a:lnTo>
                  <a:pt x="23713" y="393209"/>
                </a:lnTo>
                <a:lnTo>
                  <a:pt x="0" y="393209"/>
                </a:lnTo>
                <a:lnTo>
                  <a:pt x="0" y="0"/>
                </a:lnTo>
                <a:lnTo>
                  <a:pt x="23713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6931771" y="2337548"/>
            <a:ext cx="24130" cy="393700"/>
          </a:xfrm>
          <a:custGeom>
            <a:rect b="b" l="l" r="r" t="t"/>
            <a:pathLst>
              <a:path extrusionOk="0" h="393700" w="24129">
                <a:moveTo>
                  <a:pt x="23713" y="0"/>
                </a:moveTo>
                <a:lnTo>
                  <a:pt x="23713" y="393209"/>
                </a:lnTo>
                <a:lnTo>
                  <a:pt x="0" y="393209"/>
                </a:lnTo>
                <a:lnTo>
                  <a:pt x="0" y="0"/>
                </a:lnTo>
                <a:lnTo>
                  <a:pt x="23713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"/>
          <p:cNvSpPr/>
          <p:nvPr/>
        </p:nvSpPr>
        <p:spPr>
          <a:xfrm>
            <a:off x="6623494" y="2337548"/>
            <a:ext cx="71755" cy="393700"/>
          </a:xfrm>
          <a:custGeom>
            <a:rect b="b" l="l" r="r" t="t"/>
            <a:pathLst>
              <a:path extrusionOk="0" h="393700" w="71754">
                <a:moveTo>
                  <a:pt x="23710" y="0"/>
                </a:moveTo>
                <a:lnTo>
                  <a:pt x="0" y="0"/>
                </a:lnTo>
                <a:lnTo>
                  <a:pt x="0" y="393217"/>
                </a:lnTo>
                <a:lnTo>
                  <a:pt x="23710" y="393217"/>
                </a:lnTo>
                <a:lnTo>
                  <a:pt x="23710" y="0"/>
                </a:lnTo>
                <a:close/>
              </a:path>
              <a:path extrusionOk="0" h="393700" w="71754">
                <a:moveTo>
                  <a:pt x="71132" y="0"/>
                </a:moveTo>
                <a:lnTo>
                  <a:pt x="47421" y="0"/>
                </a:lnTo>
                <a:lnTo>
                  <a:pt x="47421" y="393217"/>
                </a:lnTo>
                <a:lnTo>
                  <a:pt x="71132" y="393217"/>
                </a:lnTo>
                <a:lnTo>
                  <a:pt x="71132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"/>
          <p:cNvSpPr/>
          <p:nvPr/>
        </p:nvSpPr>
        <p:spPr>
          <a:xfrm>
            <a:off x="6362653" y="2337548"/>
            <a:ext cx="24130" cy="393700"/>
          </a:xfrm>
          <a:custGeom>
            <a:rect b="b" l="l" r="r" t="t"/>
            <a:pathLst>
              <a:path extrusionOk="0" h="393700" w="24129">
                <a:moveTo>
                  <a:pt x="23713" y="0"/>
                </a:moveTo>
                <a:lnTo>
                  <a:pt x="23713" y="393209"/>
                </a:lnTo>
                <a:lnTo>
                  <a:pt x="0" y="393209"/>
                </a:lnTo>
                <a:lnTo>
                  <a:pt x="0" y="0"/>
                </a:lnTo>
                <a:lnTo>
                  <a:pt x="23713" y="0"/>
                </a:lnTo>
                <a:close/>
              </a:path>
            </a:pathLst>
          </a:custGeom>
          <a:solidFill>
            <a:srgbClr val="1273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0" y="2797003"/>
            <a:ext cx="7772400" cy="5834380"/>
            <a:chOff x="0" y="2797003"/>
            <a:chExt cx="7772400" cy="5834380"/>
          </a:xfrm>
        </p:grpSpPr>
        <p:sp>
          <p:nvSpPr>
            <p:cNvPr id="61" name="Google Shape;61;p1"/>
            <p:cNvSpPr/>
            <p:nvPr/>
          </p:nvSpPr>
          <p:spPr>
            <a:xfrm>
              <a:off x="0" y="2797003"/>
              <a:ext cx="7772400" cy="5834380"/>
            </a:xfrm>
            <a:custGeom>
              <a:rect b="b" l="l" r="r" t="t"/>
              <a:pathLst>
                <a:path extrusionOk="0" h="5834380" w="7772400">
                  <a:moveTo>
                    <a:pt x="7772400" y="5834349"/>
                  </a:moveTo>
                  <a:lnTo>
                    <a:pt x="0" y="5834349"/>
                  </a:lnTo>
                  <a:lnTo>
                    <a:pt x="0" y="0"/>
                  </a:lnTo>
                  <a:lnTo>
                    <a:pt x="7772400" y="0"/>
                  </a:lnTo>
                  <a:lnTo>
                    <a:pt x="7772400" y="5834349"/>
                  </a:lnTo>
                  <a:close/>
                </a:path>
              </a:pathLst>
            </a:custGeom>
            <a:solidFill>
              <a:srgbClr val="1273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079265"/>
              <a:ext cx="4000499" cy="4552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"/>
          <p:cNvSpPr txBox="1"/>
          <p:nvPr/>
        </p:nvSpPr>
        <p:spPr>
          <a:xfrm>
            <a:off x="267118" y="8762082"/>
            <a:ext cx="7038975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C2340"/>
                </a:solidFill>
                <a:latin typeface="Arial"/>
                <a:ea typeface="Arial"/>
                <a:cs typeface="Arial"/>
                <a:sym typeface="Arial"/>
              </a:rPr>
              <a:t>A GUIDE FOR NEW AND RETURNING BOARD MEMBERS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444500" y="2444340"/>
            <a:ext cx="2207895" cy="22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C2340"/>
                </a:solidFill>
                <a:latin typeface="Trebuchet MS"/>
                <a:ea typeface="Trebuchet MS"/>
                <a:cs typeface="Trebuchet MS"/>
                <a:sym typeface="Trebuchet MS"/>
              </a:rPr>
              <a:t>August 2025 | Issue Number I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965121" y="4193813"/>
            <a:ext cx="4442460" cy="2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35" lvl="0" marL="12700" marR="5080" rtl="0" algn="ctr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1B532"/>
                </a:solidFill>
                <a:latin typeface="Arial Black"/>
                <a:ea typeface="Arial Black"/>
                <a:cs typeface="Arial Black"/>
                <a:sym typeface="Arial Black"/>
              </a:rPr>
              <a:t>Governance Matters: How To Lead With Integrity</a:t>
            </a:r>
            <a:endParaRPr sz="36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" name="Google Shape;66;p1"/>
          <p:cNvSpPr txBox="1"/>
          <p:nvPr>
            <p:ph type="title"/>
          </p:nvPr>
        </p:nvSpPr>
        <p:spPr>
          <a:xfrm>
            <a:off x="1170378" y="325043"/>
            <a:ext cx="5526405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0C2340"/>
                </a:solidFill>
                <a:latin typeface="Arial Black"/>
                <a:ea typeface="Arial Black"/>
                <a:cs typeface="Arial Black"/>
                <a:sym typeface="Arial Black"/>
              </a:rPr>
              <a:t>360 GUIDE</a:t>
            </a:r>
            <a:endParaRPr sz="71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2220807" y="1268018"/>
            <a:ext cx="3425825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0C2340"/>
                </a:solidFill>
                <a:latin typeface="Arial Black"/>
                <a:ea typeface="Arial Black"/>
                <a:cs typeface="Arial Black"/>
                <a:sym typeface="Arial Black"/>
              </a:rPr>
              <a:t>BOOK</a:t>
            </a:r>
            <a:endParaRPr sz="71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548896" y="9398253"/>
            <a:ext cx="470471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482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C2340"/>
                </a:solidFill>
                <a:latin typeface="Arial Black"/>
                <a:ea typeface="Arial Black"/>
                <a:cs typeface="Arial Black"/>
                <a:sym typeface="Arial Black"/>
              </a:rPr>
              <a:t>A gift from Novus Mundus 360 LLC</a:t>
            </a:r>
            <a:endParaRPr sz="15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C2340"/>
                </a:solidFill>
                <a:latin typeface="Lucida Sans"/>
                <a:ea typeface="Lucida Sans"/>
                <a:cs typeface="Lucida Sans"/>
                <a:sym typeface="Lucida Sans"/>
              </a:rPr>
              <a:t>© 2025 Novus Mundus 360. All rights reserved.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C2340"/>
                </a:solidFill>
                <a:latin typeface="Lucida Sans"/>
                <a:ea typeface="Lucida Sans"/>
                <a:cs typeface="Lucida Sans"/>
                <a:sym typeface="Lucida Sans"/>
              </a:rPr>
              <a:t>This material may not be reproduced, distributed, or transmitted in any form or by any means, without prior written permission.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/>
        </p:nvSpPr>
        <p:spPr>
          <a:xfrm>
            <a:off x="795019" y="886459"/>
            <a:ext cx="4018915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Effective Board Members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Prepares thoroughly for meetings (reads materials in advance).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Asks thoughtful, mission-centered questions.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Puts students and mission first over personal preferences.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Respects boundaries between governance and management.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Models integrity, honesty, and transparency.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8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/>
        </p:nvSpPr>
        <p:spPr>
          <a:xfrm>
            <a:off x="795019" y="886459"/>
            <a:ext cx="273558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Self-Assessment Rubric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9</a:t>
            </a:r>
            <a:endParaRPr/>
          </a:p>
        </p:txBody>
      </p:sp>
      <p:graphicFrame>
        <p:nvGraphicFramePr>
          <p:cNvPr id="144" name="Google Shape;144;p12"/>
          <p:cNvGraphicFramePr/>
          <p:nvPr/>
        </p:nvGraphicFramePr>
        <p:xfrm>
          <a:off x="327025" y="13658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{0F36581B-95C0-4C81-BD73-4FBD67AE0A04}</a:tableStyleId>
              </a:tblPr>
              <a:tblGrid>
                <a:gridCol w="1524000"/>
                <a:gridCol w="1397000"/>
                <a:gridCol w="1397000"/>
                <a:gridCol w="1397000"/>
                <a:gridCol w="1397000"/>
              </a:tblGrid>
              <a:tr h="266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5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Novice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5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Developing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5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Proficient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5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53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Preparation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396875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Rarely reviews materials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101600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Sometimes reviews in advance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551815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Consistently prepared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194945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Anticipates issues proactively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Questioning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Asks few questions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179070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Asks surface-level questions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357505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Asks thoughtful questions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443230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Shapes board dialogue with inquiry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Mission-focus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443230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own views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582930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Sometimes student-first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Always student-first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93980" rtl="0" algn="l">
                        <a:lnSpc>
                          <a:spcPct val="113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Champions mission system-wide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5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/>
          <p:nvPr/>
        </p:nvSpPr>
        <p:spPr>
          <a:xfrm>
            <a:off x="795019" y="886459"/>
            <a:ext cx="258127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Governance Heat Map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10</a:t>
            </a:r>
            <a:endParaRPr/>
          </a:p>
        </p:txBody>
      </p:sp>
      <p:graphicFrame>
        <p:nvGraphicFramePr>
          <p:cNvPr id="151" name="Google Shape;151;p13"/>
          <p:cNvGraphicFramePr/>
          <p:nvPr/>
        </p:nvGraphicFramePr>
        <p:xfrm>
          <a:off x="454025" y="13658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{0F36581B-95C0-4C81-BD73-4FBD67AE0A04}</a:tableStyleId>
              </a:tblPr>
              <a:tblGrid>
                <a:gridCol w="2286000"/>
                <a:gridCol w="2286000"/>
                <a:gridCol w="2286000"/>
              </a:tblGrid>
              <a:tr h="266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Governance Area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AB6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Confidence (1–5)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AB6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 (1–5)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AB6A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Finance Oversight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Compliance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&amp; Strategy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Engagement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MS Gothic"/>
                          <a:ea typeface="MS Gothic"/>
                          <a:cs typeface="MS Gothic"/>
                          <a:sym typeface="MS Gothic"/>
                        </a:rPr>
                        <a:t>■</a:t>
                      </a:r>
                      <a:r>
                        <a:rPr lang="en-US" sz="1100" u="none" cap="none" strike="noStrike">
                          <a:solidFill>
                            <a:srgbClr val="0C23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L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C2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3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/>
          <p:nvPr/>
        </p:nvSpPr>
        <p:spPr>
          <a:xfrm>
            <a:off x="795019" y="886459"/>
            <a:ext cx="5803265" cy="66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Application 1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The CEO signs a vendor contract without informing the board. The board learns after the fact.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11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909319" y="16357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bylaws or policies apply?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instincts guide your response?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905650" y="2420275"/>
            <a:ext cx="5949300" cy="6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/>
        </p:nvSpPr>
        <p:spPr>
          <a:xfrm>
            <a:off x="795019" y="886459"/>
            <a:ext cx="5819140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Application 2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The board debates cutting a program to balance the budget; some argue it violates the school mission.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12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909319" y="18262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fiduciary duties are implicated?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weigh mission and finances?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999350" y="2716975"/>
            <a:ext cx="5949300" cy="6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/>
        </p:nvSpPr>
        <p:spPr>
          <a:xfrm>
            <a:off x="795019" y="886459"/>
            <a:ext cx="5230495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Explicit: List three governance principles or codes that guide your board.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Tacit: Describe a leadership instinct that has served you well in complex situations.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13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858800" y="1873775"/>
            <a:ext cx="5683800" cy="7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/>
        </p:nvSpPr>
        <p:spPr>
          <a:xfrm>
            <a:off x="795019" y="886459"/>
            <a:ext cx="4446270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Action Planning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Explicit: Name three governance skills you will strengthen this quarter.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Tacit: Identify one instinct you will refine, and how you will practice it.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14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807719" y="20294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“Integrity is doing the right thing, even when no one is watching.” — Maya Angelou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765125" y="2638900"/>
            <a:ext cx="6058500" cy="6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spAutoFit/>
          </a:bodyPr>
          <a:lstStyle/>
          <a:p>
            <a:pPr indent="0" lvl="0" marL="6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</a:t>
            </a:r>
            <a:endParaRPr/>
          </a:p>
          <a:p>
            <a:pPr indent="0" lvl="0" marL="635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233F"/>
                </a:solidFill>
              </a:rPr>
              <a:t>Governance Workbook — Section 2: Fiduciary Duties &amp; Integrity</a:t>
            </a:r>
            <a:endParaRPr sz="1600"/>
          </a:p>
        </p:txBody>
      </p:sp>
      <p:pic>
        <p:nvPicPr>
          <p:cNvPr id="188" name="Google Shape;1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7940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807719" y="499872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6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“Integrity is the essence of everything successful.” — R. Buckminster Fuller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795019" y="5524500"/>
            <a:ext cx="3852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/>
        </p:nvSpPr>
        <p:spPr>
          <a:xfrm>
            <a:off x="795019" y="886459"/>
            <a:ext cx="21096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Fiduciary Duties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Integrity in Action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Governance Laws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Practice Scenario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Governance Laws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Practice Scenario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Nevada Governance Laws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Nevada Practice Scenario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PRODE Framework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Worksheet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 Notes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/>
        </p:nvSpPr>
        <p:spPr>
          <a:xfrm>
            <a:off x="795019" y="886459"/>
            <a:ext cx="3933825" cy="1196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Define fiduciary duties in plain language.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Recognize examples of duty of care, loyalty, and obedience.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Explain why integrity is central to governance and public trust.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3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909319" y="21691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a one-sentence definition for each duty.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did your instincts tell you a decision was right or wrong, even before discussion?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890050" y="2919950"/>
            <a:ext cx="59730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0" y="0"/>
            <a:ext cx="7772400" cy="10058400"/>
          </a:xfrm>
          <a:custGeom>
            <a:rect b="b" l="l" r="r" t="t"/>
            <a:pathLst>
              <a:path extrusionOk="0" h="10058400" w="7772400">
                <a:moveTo>
                  <a:pt x="7772399" y="10058399"/>
                </a:moveTo>
                <a:lnTo>
                  <a:pt x="0" y="10058399"/>
                </a:lnTo>
                <a:lnTo>
                  <a:pt x="0" y="0"/>
                </a:lnTo>
                <a:lnTo>
                  <a:pt x="7772399" y="0"/>
                </a:lnTo>
                <a:lnTo>
                  <a:pt x="7772399" y="10058399"/>
                </a:lnTo>
                <a:close/>
              </a:path>
            </a:pathLst>
          </a:cu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444500" y="9394189"/>
            <a:ext cx="110489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C3429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3"/>
          <p:cNvSpPr txBox="1"/>
          <p:nvPr>
            <p:ph type="title"/>
          </p:nvPr>
        </p:nvSpPr>
        <p:spPr>
          <a:xfrm>
            <a:off x="209599" y="313676"/>
            <a:ext cx="6835140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C2340"/>
                </a:solidFill>
                <a:latin typeface="Arial Black"/>
                <a:ea typeface="Arial Black"/>
                <a:cs typeface="Arial Black"/>
                <a:sym typeface="Arial Black"/>
              </a:rPr>
              <a:t>An Exclusive Excerpt from Our On-Demand Training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209599" y="2287580"/>
            <a:ext cx="7042800" cy="40965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workbook is an excerpt from the Novus Mundus 360 Governance Training, originally delivered live in August. It represents a sample of the complete training experience available through our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en-US"/>
              <a:t>On-Demand platform and custom in-person board trainings.</a:t>
            </a:r>
            <a:endParaRPr/>
          </a:p>
          <a:p>
            <a:pPr indent="0" lvl="0" marL="12700" marR="312420" rtl="0" algn="l">
              <a:lnSpc>
                <a:spcPct val="113300"/>
              </a:lnSpc>
              <a:spcBef>
                <a:spcPts val="2175"/>
              </a:spcBef>
              <a:spcAft>
                <a:spcPts val="0"/>
              </a:spcAft>
              <a:buNone/>
            </a:pPr>
            <a:r>
              <a:rPr lang="en-US"/>
              <a:t>Next Steps:</a:t>
            </a:r>
            <a:endParaRPr/>
          </a:p>
          <a:p>
            <a:pPr indent="-317500" lvl="0" marL="457200" marR="312420" rtl="0" algn="l">
              <a:lnSpc>
                <a:spcPct val="113300"/>
              </a:lnSpc>
              <a:spcBef>
                <a:spcPts val="2175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Contact us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info@novusmundus360.org</a:t>
            </a:r>
            <a:r>
              <a:rPr lang="en-US"/>
              <a:t> to schedule a phone call or an in-person conversation</a:t>
            </a:r>
            <a:endParaRPr/>
          </a:p>
          <a:p>
            <a:pPr indent="-317500" lvl="0" marL="457200" marR="31242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Sign up for On-Demand Training at novusmundus360.org to access the remaining chapters.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2700" marR="238759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portion of this workbook may be reproduced without prior written approval.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/>
        </p:nvSpPr>
        <p:spPr>
          <a:xfrm>
            <a:off x="795019" y="886459"/>
            <a:ext cx="6012180" cy="1577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The Three Fiduciary Duties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Care: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Do your homework before deciding. Example: Review the budget before approval.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36195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Loyalty: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Put the school first, not yourself. Example: Avoid pushing contracts that benefit your own business.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1920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Obedience: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Follow the mission and the rules. Example: Spend funds only in ways that benefit students.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4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909319" y="25501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 one action that demonstrates each duty.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duty do you most rely on when the pressure is high? Why?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890050" y="3341550"/>
            <a:ext cx="5996100" cy="50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/>
        </p:nvSpPr>
        <p:spPr>
          <a:xfrm>
            <a:off x="795019" y="886459"/>
            <a:ext cx="5873115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Integrity in Action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Integrity means doing the right thing under pressure. Board members are stewards of trust and funds; every decision should withstand public scrutiny.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5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909319" y="18262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 two practices that increase transparency.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Describe a time you did the right thing even when it was hard. What guided you?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27425" y="2682050"/>
            <a:ext cx="6028200" cy="5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/>
        </p:nvSpPr>
        <p:spPr>
          <a:xfrm>
            <a:off x="795019" y="886459"/>
            <a:ext cx="6069330" cy="1653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California Governance Laws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Corporations Code §§5210–5238 — Directors must act with care and in good faith.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marR="5080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Education Code §47605 — Charter boards must comply with all laws and ensure funds are used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Brown Act — Board meetings must be open and noticed publicly.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Education Code §41020 — All spending must directly benefit students.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6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/>
        </p:nvSpPr>
        <p:spPr>
          <a:xfrm>
            <a:off x="795019" y="886459"/>
            <a:ext cx="4420870" cy="66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California Practice Scenario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Scenario: The board holds a closed-door meeting without public notice.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807719" y="16611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Answer: The Brown Act is violated.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795019" y="2004059"/>
            <a:ext cx="43338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807719" y="2446559"/>
            <a:ext cx="4662170" cy="0"/>
          </a:xfrm>
          <a:custGeom>
            <a:rect b="b" l="l" r="r" t="t"/>
            <a:pathLst>
              <a:path extrusionOk="0" h="120000" w="4662170">
                <a:moveTo>
                  <a:pt x="0" y="0"/>
                </a:moveTo>
                <a:lnTo>
                  <a:pt x="4661669" y="0"/>
                </a:lnTo>
              </a:path>
            </a:pathLst>
          </a:custGeom>
          <a:noFill/>
          <a:ln cap="flat" cmpd="sng" w="9525">
            <a:solidFill>
              <a:srgbClr val="0B22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7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/>
        </p:nvSpPr>
        <p:spPr>
          <a:xfrm>
            <a:off x="795019" y="886459"/>
            <a:ext cx="505968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Texas Governance Laws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Business Organizations Code Ch.22 — Directors owe duties of care and loyalty.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Education Code Ch.12 — Charter boards must maintain financial transparency.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Government Code Ch.2256 — Public funds must follow strict investment rules.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Open Meetings Act Ch.551 — All deliberations must be open and transparent.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8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/>
        </p:nvSpPr>
        <p:spPr>
          <a:xfrm>
            <a:off x="795019" y="886459"/>
            <a:ext cx="4855210" cy="66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Texas Practice Scenario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Scenario: A charter school board invests funds in risky stocks without a policy.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807719" y="16611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Answer: Government Code Ch.2256 is violated.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795019" y="2004059"/>
            <a:ext cx="4333800" cy="5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rgbClr val="0C233F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9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/>
        </p:nvSpPr>
        <p:spPr>
          <a:xfrm>
            <a:off x="795019" y="886459"/>
            <a:ext cx="5230495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Nevada Governance Laws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NRS Ch.82 — Directors must act in good faith and with prudence.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NRS 386.490–610 — Charters must meet governance and reporting requirements.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NRS 241 — Meetings must comply with open meeting law.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NRS 387.1241 — All public education funds must be properly accounted for.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10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/>
        </p:nvSpPr>
        <p:spPr>
          <a:xfrm>
            <a:off x="795019" y="886459"/>
            <a:ext cx="3962400" cy="66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Nevada Practice Scenario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Scenario: A charter school fails to file accurate financial reports.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807719" y="16611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Answer: NRS 387.1241 is violated.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795019" y="2004059"/>
            <a:ext cx="43338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11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/>
        </p:nvSpPr>
        <p:spPr>
          <a:xfrm>
            <a:off x="795019" y="886459"/>
            <a:ext cx="3232150" cy="1996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PRODE Framework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The PRODE framework structures decision-making: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Problem — Define the issue clearly.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Regulations — Identify relevant laws or codes.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Options — List possible choices.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Decision — Select the best path.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Evaluation — Review outcomes and adjust.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4488" y="3647947"/>
            <a:ext cx="2503424" cy="233070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/>
        </p:nvSpPr>
        <p:spPr>
          <a:xfrm>
            <a:off x="795019" y="886459"/>
            <a:ext cx="6168300" cy="5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Application Worksheet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Choose a recent board decision. How did the fiduciary duties of care, loyalty, and obedience apply? Use PRODE to analyze the decision.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u="sng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 u="sng">
              <a:solidFill>
                <a:srgbClr val="0C233F"/>
              </a:solidFill>
            </a:endParaRPr>
          </a:p>
        </p:txBody>
      </p:sp>
      <p:sp>
        <p:nvSpPr>
          <p:cNvPr id="277" name="Google Shape;277;p3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spAutoFit/>
          </a:bodyPr>
          <a:lstStyle/>
          <a:p>
            <a:pPr indent="0" lvl="0" marL="6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</a:t>
            </a:r>
            <a:endParaRPr/>
          </a:p>
          <a:p>
            <a:pPr indent="0" lvl="0" marL="635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233F"/>
                </a:solidFill>
              </a:rPr>
              <a:t>Governance Workbook — Section 1: Roles &amp; Responsibilities</a:t>
            </a:r>
            <a:endParaRPr sz="1600"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7940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807719" y="499872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“The best way to predict the future is to create it.” — Peter Drucker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795019" y="5524500"/>
            <a:ext cx="3852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/>
        </p:nvSpPr>
        <p:spPr>
          <a:xfrm>
            <a:off x="795019" y="886459"/>
            <a:ext cx="6183600" cy="6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Explicit: Why is integrity especially important in educational governance?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360" lvl="0" marL="9906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Tacit: How would you explain fiduciary duties to a new board member using your own experience?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  <a:p>
            <a:pPr indent="0" lvl="0" marL="457200" rtl="0" algn="l"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14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/>
        </p:nvSpPr>
        <p:spPr>
          <a:xfrm>
            <a:off x="795019" y="886459"/>
            <a:ext cx="160718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Closing Notes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15</a:t>
            </a:r>
            <a:endParaRPr/>
          </a:p>
        </p:txBody>
      </p:sp>
      <p:sp>
        <p:nvSpPr>
          <p:cNvPr id="290" name="Google Shape;290;p32"/>
          <p:cNvSpPr txBox="1"/>
          <p:nvPr/>
        </p:nvSpPr>
        <p:spPr>
          <a:xfrm>
            <a:off x="807719" y="1369060"/>
            <a:ext cx="6169660" cy="4064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“Education is the most powerful weapon which you can use to change the world.” — Nelson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3175" rtl="0" algn="ctr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Mandela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795019" y="1915159"/>
            <a:ext cx="50800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Which law or duty from this section most protects students in your view, and why?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233F"/>
                </a:solidFill>
              </a:rPr>
              <a:t>Governance Workbook — Section 3: Case Studies</a:t>
            </a:r>
            <a:endParaRPr sz="1600"/>
          </a:p>
        </p:txBody>
      </p:sp>
      <p:pic>
        <p:nvPicPr>
          <p:cNvPr id="297" name="Google Shape;2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7940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3"/>
          <p:cNvSpPr txBox="1"/>
          <p:nvPr/>
        </p:nvSpPr>
        <p:spPr>
          <a:xfrm>
            <a:off x="807719" y="4998720"/>
            <a:ext cx="6156960" cy="4064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“Tell me and I forget, teach me and I may remember, involve me and I learn.” — Benjamin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Franklin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</a:t>
            </a:r>
            <a:endParaRPr/>
          </a:p>
        </p:txBody>
      </p:sp>
      <p:sp>
        <p:nvSpPr>
          <p:cNvPr id="300" name="Google Shape;300;p33"/>
          <p:cNvSpPr txBox="1"/>
          <p:nvPr/>
        </p:nvSpPr>
        <p:spPr>
          <a:xfrm>
            <a:off x="795019" y="5727700"/>
            <a:ext cx="3852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/>
        </p:nvSpPr>
        <p:spPr>
          <a:xfrm>
            <a:off x="795019" y="886459"/>
            <a:ext cx="4269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 1: Horizon Academy Audit (Parts 1–3)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 2: Bright Futures Academy Dilemma (Parts 1–4)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Studies Reflection Activity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 Notes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/>
        </p:nvSpPr>
        <p:spPr>
          <a:xfrm>
            <a:off x="795019" y="886459"/>
            <a:ext cx="3895090" cy="1196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Analyze governance failures using real-world style scenarios.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Identify which fiduciary duties and laws were violated.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Design corrective actions to restore trust and compliance.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3</a:t>
            </a:r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909319" y="21691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two duties you expect to analyze in a case.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learn best from mistakes—your own or others’?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914400" y="2832100"/>
            <a:ext cx="5943600" cy="4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/>
        </p:nvSpPr>
        <p:spPr>
          <a:xfrm>
            <a:off x="795019" y="886459"/>
            <a:ext cx="6028055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1: Horizon Academy Audit (Part 1)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Horizon Academy’s board approved $2.3 million in travel and consultants. Auditors found missing receipts and no link to student benefit.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4</a:t>
            </a:r>
            <a:endParaRPr/>
          </a:p>
        </p:txBody>
      </p:sp>
      <p:sp>
        <p:nvSpPr>
          <p:cNvPr id="321" name="Google Shape;321;p36"/>
          <p:cNvSpPr txBox="1"/>
          <p:nvPr/>
        </p:nvSpPr>
        <p:spPr>
          <a:xfrm>
            <a:off x="909319" y="18262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questions should the board have asked?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would your instincts react if you saw this pattern?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890050" y="3107325"/>
            <a:ext cx="5855400" cy="5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/>
        </p:nvSpPr>
        <p:spPr>
          <a:xfrm>
            <a:off x="795019" y="886459"/>
            <a:ext cx="5263515" cy="1996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1: Horizon Academy Audit (Part 2)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Stakeholder Voices: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Parents: 'Why is money going to trips instead of classrooms?'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Teachers: 'We lack supplies while funds are spent on consultants.'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Regulators: 'This spending violates requirements for documentation.'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Taxpayers: 'Public funds should be used for students, not perks.'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Which fiduciary duties were violated? Which California laws apply?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5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/>
        </p:nvSpPr>
        <p:spPr>
          <a:xfrm>
            <a:off x="795019" y="886459"/>
            <a:ext cx="5531485" cy="226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1: Horizon Academy Audit (Analysis)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Care: Board failed to review documentation before approval.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Loyalty: Consultant interests may have been prioritized.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Obedience: Funds not aligned with education codes.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Corrective Actions: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Require receipts and justification for all expenses.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Publish transparent financial reports.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Provide fiduciary duty training to board members.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6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/>
        </p:nvSpPr>
        <p:spPr>
          <a:xfrm>
            <a:off x="795019" y="886459"/>
            <a:ext cx="6109970" cy="1170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2: Bright Futures Academy Dilemma (Part 1)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35052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Bright Futures faced a budget shortfall. Some trustees proposed cutting arts, others argued it betrayed the mission.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7</a:t>
            </a:r>
            <a:endParaRPr/>
          </a:p>
        </p:txBody>
      </p:sp>
      <p:sp>
        <p:nvSpPr>
          <p:cNvPr id="341" name="Google Shape;341;p39"/>
          <p:cNvSpPr txBox="1"/>
          <p:nvPr/>
        </p:nvSpPr>
        <p:spPr>
          <a:xfrm>
            <a:off x="909319" y="21437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would cutting arts impact stakeholders?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Have you faced a conflict between finances and mission? How did it feel?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762000" y="3225800"/>
            <a:ext cx="61341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/>
          <p:nvPr/>
        </p:nvSpPr>
        <p:spPr>
          <a:xfrm>
            <a:off x="795019" y="886459"/>
            <a:ext cx="6109970" cy="231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2: Bright Futures Academy Dilemma (Part 2)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Stakeholder Perspectives: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Students: 'The arts keep us engaged and creative.'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Parents: 'We chose this school for holistic education.'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Teachers: 'Arts are essential for well-rounded education.'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Members: 'We must balance finances with mission fidelity.'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Practice: Which fiduciary duty is at risk if arts are cut? (Answer: Duty of Obedience)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8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/>
        </p:nvSpPr>
        <p:spPr>
          <a:xfrm>
            <a:off x="795019" y="886459"/>
            <a:ext cx="22455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Governance Means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Governance Matters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Responsibilities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vs Superintendent/CEO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Governance Ecosystem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Board Members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Self-Assessment Rubric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Governance Heat Map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Applications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Planning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/>
          <p:nvPr/>
        </p:nvSpPr>
        <p:spPr>
          <a:xfrm>
            <a:off x="795019" y="886459"/>
            <a:ext cx="5488940" cy="231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2: Bright Futures Academy Dilemma (Applying PRODE)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Use the PRODE framework: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Problem: Budget shortfall.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Regulations: State laws on program requirements.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Options: Cut arts, raise funds, reduce elsewhere.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Decision: Choose mission- and compliance-aligned path.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Evaluation: Monitor student impact and finances.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9</a:t>
            </a:r>
            <a:endParaRPr/>
          </a:p>
        </p:txBody>
      </p:sp>
      <p:sp>
        <p:nvSpPr>
          <p:cNvPr id="355" name="Google Shape;355;p41"/>
          <p:cNvSpPr txBox="1"/>
          <p:nvPr/>
        </p:nvSpPr>
        <p:spPr>
          <a:xfrm>
            <a:off x="909319" y="3286759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option best balances mission and money?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could you reframe this as a win-win?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1"/>
          <p:cNvSpPr txBox="1"/>
          <p:nvPr/>
        </p:nvSpPr>
        <p:spPr>
          <a:xfrm>
            <a:off x="901700" y="4000500"/>
            <a:ext cx="60705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/>
          <p:nvPr/>
        </p:nvSpPr>
        <p:spPr>
          <a:xfrm>
            <a:off x="795019" y="886459"/>
            <a:ext cx="5488940" cy="2580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Study 2: Bright Futures Academy Dilemma (Analysis)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Care: Trustees must carefully weigh options.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Loyalty: Avoid advancing personal agendas.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Obedience: Stay true to holistic mission.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Corrective Actions: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Explore creative funding solutions.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Seek community partnerships for arts.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Use PRODE to document the decision process.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10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/>
          <p:nvPr/>
        </p:nvSpPr>
        <p:spPr>
          <a:xfrm>
            <a:off x="795019" y="886459"/>
            <a:ext cx="4283710" cy="1196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Case Studies Reflection Activity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mistakes did the boards make?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How could you prevent those mistakes as a board member?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questions should always be asked before financial decisions?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11</a:t>
            </a:r>
            <a:endParaRPr/>
          </a:p>
        </p:txBody>
      </p:sp>
      <p:sp>
        <p:nvSpPr>
          <p:cNvPr id="369" name="Google Shape;369;p43"/>
          <p:cNvSpPr txBox="1"/>
          <p:nvPr/>
        </p:nvSpPr>
        <p:spPr>
          <a:xfrm>
            <a:off x="718275" y="2248525"/>
            <a:ext cx="5996100" cy="6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/>
        </p:nvSpPr>
        <p:spPr>
          <a:xfrm>
            <a:off x="795019" y="886459"/>
            <a:ext cx="4617085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Explicit: What duty or law did you learn most about through these cases?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Tacit: What leadership instinct do you want to sharpen as a result?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12</a:t>
            </a:r>
            <a:endParaRPr/>
          </a:p>
        </p:txBody>
      </p:sp>
      <p:sp>
        <p:nvSpPr>
          <p:cNvPr id="376" name="Google Shape;376;p44"/>
          <p:cNvSpPr txBox="1"/>
          <p:nvPr/>
        </p:nvSpPr>
        <p:spPr>
          <a:xfrm>
            <a:off x="733900" y="2061150"/>
            <a:ext cx="5761800" cy="7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/>
          <p:nvPr/>
        </p:nvSpPr>
        <p:spPr>
          <a:xfrm>
            <a:off x="795019" y="886459"/>
            <a:ext cx="160718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Closing Notes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13</a:t>
            </a:r>
            <a:endParaRPr/>
          </a:p>
        </p:txBody>
      </p:sp>
      <p:sp>
        <p:nvSpPr>
          <p:cNvPr id="383" name="Google Shape;383;p45"/>
          <p:cNvSpPr txBox="1"/>
          <p:nvPr/>
        </p:nvSpPr>
        <p:spPr>
          <a:xfrm>
            <a:off x="807719" y="13690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83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“An investment in knowledge pays the best interest.” — Benjamin Franklin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5"/>
          <p:cNvSpPr txBox="1"/>
          <p:nvPr/>
        </p:nvSpPr>
        <p:spPr>
          <a:xfrm>
            <a:off x="795019" y="1711959"/>
            <a:ext cx="522033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Write one lesson from these cases you will carry into your own governance practice.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5"/>
          <p:cNvSpPr txBox="1"/>
          <p:nvPr/>
        </p:nvSpPr>
        <p:spPr>
          <a:xfrm>
            <a:off x="687050" y="2513975"/>
            <a:ext cx="6074100" cy="6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/>
          <p:nvPr>
            <p:ph type="title"/>
          </p:nvPr>
        </p:nvSpPr>
        <p:spPr>
          <a:xfrm>
            <a:off x="981582" y="1651634"/>
            <a:ext cx="5809234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spAutoFit/>
          </a:bodyPr>
          <a:lstStyle/>
          <a:p>
            <a:pPr indent="0" lvl="0" marL="6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</a:t>
            </a:r>
            <a:endParaRPr/>
          </a:p>
          <a:p>
            <a:pPr indent="0" lvl="0" marL="13334" marR="5080" rtl="0" algn="ctr">
              <a:lnSpc>
                <a:spcPct val="1042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233F"/>
                </a:solidFill>
              </a:rPr>
              <a:t>Governance Workbook — Section 4: Outside Influences &amp; Frameworks</a:t>
            </a:r>
            <a:endParaRPr sz="1600"/>
          </a:p>
        </p:txBody>
      </p:sp>
      <p:pic>
        <p:nvPicPr>
          <p:cNvPr id="391" name="Google Shape;39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0480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6"/>
          <p:cNvSpPr txBox="1"/>
          <p:nvPr/>
        </p:nvSpPr>
        <p:spPr>
          <a:xfrm>
            <a:off x="807719" y="5252720"/>
            <a:ext cx="6156960" cy="4064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“Leadership is not about being in charge. It is about taking care of those in your charge.” 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Simon Sinek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</a:t>
            </a:r>
            <a:endParaRPr/>
          </a:p>
        </p:txBody>
      </p:sp>
      <p:sp>
        <p:nvSpPr>
          <p:cNvPr id="394" name="Google Shape;394;p46"/>
          <p:cNvSpPr txBox="1"/>
          <p:nvPr/>
        </p:nvSpPr>
        <p:spPr>
          <a:xfrm>
            <a:off x="795019" y="5981700"/>
            <a:ext cx="3852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/>
        </p:nvSpPr>
        <p:spPr>
          <a:xfrm>
            <a:off x="795019" y="886459"/>
            <a:ext cx="32112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Influences: Parents &amp; Community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Influences: Triangulation &amp; Agendas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Conflicts Between Beliefs &amp; Mission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PRIDE Framework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PRIDE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PRODE Framework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PRODE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GEAR Framework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GEAR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Activity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 Notes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/>
        </p:nvSpPr>
        <p:spPr>
          <a:xfrm>
            <a:off x="795019" y="886459"/>
            <a:ext cx="3988435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Recognize outside influences and how they affect governance.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Use PRIDE to develop policies.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 PRODE to structure tough decisions.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Use GEAR to measure explicit and tacit learning.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3</a:t>
            </a:r>
            <a:endParaRPr/>
          </a:p>
        </p:txBody>
      </p:sp>
      <p:sp>
        <p:nvSpPr>
          <p:cNvPr id="407" name="Google Shape;407;p48"/>
          <p:cNvSpPr txBox="1"/>
          <p:nvPr/>
        </p:nvSpPr>
        <p:spPr>
          <a:xfrm>
            <a:off x="909319" y="24358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one outside influence you must manage.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sense when external pressure is distorting governance?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8"/>
          <p:cNvSpPr txBox="1"/>
          <p:nvPr/>
        </p:nvSpPr>
        <p:spPr>
          <a:xfrm>
            <a:off x="838200" y="3263900"/>
            <a:ext cx="6024900" cy="4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/>
          <p:nvPr/>
        </p:nvSpPr>
        <p:spPr>
          <a:xfrm>
            <a:off x="795019" y="886459"/>
            <a:ext cx="5857240" cy="1120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Outside Influences: Parents &amp; Community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members often hear directly from parents and community. Listening matters, but boards cannot bypass grievance processes or act on rumors.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Best Practice: Thank the person, direct them to grievance policy, avoid promises.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4</a:t>
            </a:r>
            <a:endParaRPr/>
          </a:p>
        </p:txBody>
      </p:sp>
      <p:sp>
        <p:nvSpPr>
          <p:cNvPr id="415" name="Google Shape;415;p49"/>
          <p:cNvSpPr txBox="1"/>
          <p:nvPr/>
        </p:nvSpPr>
        <p:spPr>
          <a:xfrm>
            <a:off x="909319" y="20929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policies guide handling complaints?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show empathy without overstepping?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9"/>
          <p:cNvSpPr txBox="1"/>
          <p:nvPr/>
        </p:nvSpPr>
        <p:spPr>
          <a:xfrm>
            <a:off x="911975" y="2857500"/>
            <a:ext cx="5857200" cy="45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/>
          <p:nvPr/>
        </p:nvSpPr>
        <p:spPr>
          <a:xfrm>
            <a:off x="795019" y="886459"/>
            <a:ext cx="5989320" cy="104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Outside Influences: Triangulation &amp; Agendas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Triangulation happens when individuals share info with one board member privately to sway decisions. This undermines transparency. Advocacy groups and unions may also push agendas; boards must align decisions to mission and law.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5</a:t>
            </a:r>
            <a:endParaRPr/>
          </a:p>
        </p:txBody>
      </p:sp>
      <p:sp>
        <p:nvSpPr>
          <p:cNvPr id="423" name="Google Shape;423;p50"/>
          <p:cNvSpPr txBox="1"/>
          <p:nvPr/>
        </p:nvSpPr>
        <p:spPr>
          <a:xfrm>
            <a:off x="909319" y="20167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laws require open deliberation?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can you respond when someone tries to triangulate you?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0"/>
          <p:cNvSpPr txBox="1"/>
          <p:nvPr/>
        </p:nvSpPr>
        <p:spPr>
          <a:xfrm>
            <a:off x="647700" y="3060700"/>
            <a:ext cx="6693000" cy="5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/>
        </p:nvSpPr>
        <p:spPr>
          <a:xfrm>
            <a:off x="795019" y="886459"/>
            <a:ext cx="5012690" cy="1996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By the end of this section, you will be able to: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Understand what governance means in education.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Explain the three main responsibilities of a nonprofit board.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Differentiate governance vs. management roles.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Identify qualities of effective board members.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 explicit knowledge (laws, codes) and tacit insights (experience, instincts).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/>
        </p:nvSpPr>
        <p:spPr>
          <a:xfrm>
            <a:off x="795019" y="886459"/>
            <a:ext cx="5903595" cy="1120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Conflicts Between Beliefs &amp; Mission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Sometimes board members’ personal beliefs clash with mission. Fiduciary duty requires putting mission first.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Example: A trustee may undervalue arts but must support them if central to mission.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6</a:t>
            </a:r>
            <a:endParaRPr/>
          </a:p>
        </p:txBody>
      </p:sp>
      <p:sp>
        <p:nvSpPr>
          <p:cNvPr id="431" name="Google Shape;431;p51"/>
          <p:cNvSpPr txBox="1"/>
          <p:nvPr/>
        </p:nvSpPr>
        <p:spPr>
          <a:xfrm>
            <a:off x="909319" y="20929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bylaws safeguard mission fidelity?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Recall a time you set aside a belief for mission. How did it feel?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1"/>
          <p:cNvSpPr txBox="1"/>
          <p:nvPr/>
        </p:nvSpPr>
        <p:spPr>
          <a:xfrm>
            <a:off x="939450" y="3053225"/>
            <a:ext cx="58194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/>
          <p:nvPr/>
        </p:nvSpPr>
        <p:spPr>
          <a:xfrm>
            <a:off x="795019" y="886459"/>
            <a:ext cx="3390265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PRIDE Framework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Purpose — Why is this policy needed?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Research — What laws or best practices apply?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Inclusive Development — Who should provide input?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Documentation — Write clear, specific policies.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Education — Train everyone on the policy.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7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/>
          <p:nvPr/>
        </p:nvSpPr>
        <p:spPr>
          <a:xfrm>
            <a:off x="795019" y="886459"/>
            <a:ext cx="4333800" cy="6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Applying PRIDE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Example: Conflict of Interest Policy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Purpose: Ensure decisions are not self-serving.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Research: Review nonprofit codes.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Inclusive Development: Include legal counsel and staff.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Documentation: Spell out procedures.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Education: Train board annually.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8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4"/>
          <p:cNvSpPr txBox="1"/>
          <p:nvPr/>
        </p:nvSpPr>
        <p:spPr>
          <a:xfrm>
            <a:off x="795019" y="886459"/>
            <a:ext cx="2986405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PRODE Framework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Problem — Define the issue clearly.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Regulations — Identify relevant laws or codes.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Options — List possible choices.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Decision — Select the best path.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Evaluation — Review outcomes and adjust.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9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5"/>
          <p:cNvSpPr txBox="1"/>
          <p:nvPr/>
        </p:nvSpPr>
        <p:spPr>
          <a:xfrm>
            <a:off x="795019" y="886459"/>
            <a:ext cx="3630929" cy="1996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Applying PRODE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Example: Deciding Whether to Close a Program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Problem: Program costs exceed budget.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Regulations: State laws on requirements.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Options: Cut program, reduce costs, seek funding.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Decision: Choose mission- and compliance-aligned path.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Evaluation: Assess student and financial impact.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10</a:t>
            </a:r>
            <a:endParaRPr/>
          </a:p>
        </p:txBody>
      </p:sp>
      <p:sp>
        <p:nvSpPr>
          <p:cNvPr id="457" name="Google Shape;457;p55"/>
          <p:cNvSpPr txBox="1"/>
          <p:nvPr/>
        </p:nvSpPr>
        <p:spPr>
          <a:xfrm>
            <a:off x="909319" y="29692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option balances finance and mission?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your instincts guide you in such dilemmas?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5"/>
          <p:cNvSpPr txBox="1"/>
          <p:nvPr/>
        </p:nvSpPr>
        <p:spPr>
          <a:xfrm>
            <a:off x="874200" y="4097050"/>
            <a:ext cx="5936700" cy="22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6"/>
          <p:cNvSpPr txBox="1"/>
          <p:nvPr/>
        </p:nvSpPr>
        <p:spPr>
          <a:xfrm>
            <a:off x="795019" y="886459"/>
            <a:ext cx="3048635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GEAR Framework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Gather — Collect knowledge.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Engage — Apply it in real scenarios.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Assess — Rate growth in confidence and skills.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 — Plan forward and improve.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11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7"/>
          <p:cNvSpPr txBox="1"/>
          <p:nvPr/>
        </p:nvSpPr>
        <p:spPr>
          <a:xfrm>
            <a:off x="795019" y="886459"/>
            <a:ext cx="4333800" cy="6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Applying GEAR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Example: Board Training Session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Gather: Learn fiduciary duties.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Engage: Work through case study.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Assess: Rate knowledge from 1–10 before/after.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Reflect: Write one improvement step.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u="sng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 u="sng">
              <a:solidFill>
                <a:srgbClr val="0C233F"/>
              </a:solidFill>
            </a:endParaRPr>
          </a:p>
        </p:txBody>
      </p:sp>
      <p:sp>
        <p:nvSpPr>
          <p:cNvPr id="470" name="Google Shape;470;p5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/>
          <p:nvPr/>
        </p:nvSpPr>
        <p:spPr>
          <a:xfrm>
            <a:off x="795019" y="886459"/>
            <a:ext cx="4896000" cy="8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Reflection Activity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How might outside influences impact board integrity?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Which framework (PRIDE, PRODE, GEAR) do you find most practical? Why?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How can frameworks support difficult decisions?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</p:txBody>
      </p:sp>
      <p:sp>
        <p:nvSpPr>
          <p:cNvPr id="476" name="Google Shape;476;p5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9"/>
          <p:cNvSpPr txBox="1"/>
          <p:nvPr/>
        </p:nvSpPr>
        <p:spPr>
          <a:xfrm>
            <a:off x="795025" y="886441"/>
            <a:ext cx="4982100" cy="86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Reflection Journal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Explicit: Write one framework step you will apply immediately.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Tacit: Write about a time when outside influence shaped your decision-making.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</p:txBody>
      </p:sp>
      <p:sp>
        <p:nvSpPr>
          <p:cNvPr id="482" name="Google Shape;482;p5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14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/>
        </p:nvSpPr>
        <p:spPr>
          <a:xfrm>
            <a:off x="795019" y="886459"/>
            <a:ext cx="160718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Closing Notes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15</a:t>
            </a:r>
            <a:endParaRPr/>
          </a:p>
        </p:txBody>
      </p:sp>
      <p:sp>
        <p:nvSpPr>
          <p:cNvPr id="489" name="Google Shape;489;p60"/>
          <p:cNvSpPr txBox="1"/>
          <p:nvPr/>
        </p:nvSpPr>
        <p:spPr>
          <a:xfrm>
            <a:off x="807719" y="13690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“Leadership is about vision and responsibility, not power.”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0"/>
          <p:cNvSpPr txBox="1"/>
          <p:nvPr/>
        </p:nvSpPr>
        <p:spPr>
          <a:xfrm>
            <a:off x="795019" y="1711959"/>
            <a:ext cx="4645800" cy="7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Which tool from this section will be most valuable to your governance role?</a:t>
            </a:r>
            <a:endParaRPr sz="1100">
              <a:solidFill>
                <a:srgbClr val="0C23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  <a:p>
            <a:pPr indent="0" lvl="0" marL="0" rtl="0" algn="l">
              <a:spcBef>
                <a:spcPts val="18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100">
              <a:solidFill>
                <a:srgbClr val="0C233F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795019" y="886459"/>
            <a:ext cx="6043930" cy="104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Governance Means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Governance is the leadership and oversight function of the board. It protects the mission, ensures fiscal integrity, and maintains compliance with law and policy. Management runs daily operations; governance sets direction and holds the system accountable.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4</a:t>
            </a:r>
            <a:endParaRPr/>
          </a:p>
        </p:txBody>
      </p:sp>
      <p:sp>
        <p:nvSpPr>
          <p:cNvPr id="104" name="Google Shape;104;p7"/>
          <p:cNvSpPr txBox="1"/>
          <p:nvPr/>
        </p:nvSpPr>
        <p:spPr>
          <a:xfrm>
            <a:off x="909319" y="20167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 governance in one sentence.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Recall a time when poor oversight caused problems. What did you notice first?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890050" y="2810650"/>
            <a:ext cx="5980500" cy="5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61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496" name="Google Shape;496;p61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7" name="Google Shape;497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61"/>
          <p:cNvSpPr txBox="1"/>
          <p:nvPr>
            <p:ph type="title"/>
          </p:nvPr>
        </p:nvSpPr>
        <p:spPr>
          <a:xfrm>
            <a:off x="2232342" y="1983740"/>
            <a:ext cx="330835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Novus Mundus 360</a:t>
            </a:r>
            <a:endParaRPr sz="3000"/>
          </a:p>
        </p:txBody>
      </p:sp>
      <p:sp>
        <p:nvSpPr>
          <p:cNvPr id="499" name="Google Shape;499;p61"/>
          <p:cNvSpPr txBox="1"/>
          <p:nvPr/>
        </p:nvSpPr>
        <p:spPr>
          <a:xfrm>
            <a:off x="1784197" y="2470150"/>
            <a:ext cx="4204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Governance Workbook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5: Communication &amp; Integrity in Action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360" y="3677920"/>
            <a:ext cx="2011680" cy="201167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1"/>
          <p:cNvSpPr txBox="1"/>
          <p:nvPr/>
        </p:nvSpPr>
        <p:spPr>
          <a:xfrm>
            <a:off x="807719" y="6156959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035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“The most powerful leadership tool you have is your own personal example.”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</a:t>
            </a:r>
            <a:endParaRPr/>
          </a:p>
        </p:txBody>
      </p:sp>
      <p:sp>
        <p:nvSpPr>
          <p:cNvPr id="503" name="Google Shape;503;p61"/>
          <p:cNvSpPr txBox="1"/>
          <p:nvPr/>
        </p:nvSpPr>
        <p:spPr>
          <a:xfrm>
            <a:off x="795019" y="6499859"/>
            <a:ext cx="3852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5234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— John Wooden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1"/>
          <p:cNvSpPr txBox="1"/>
          <p:nvPr/>
        </p:nvSpPr>
        <p:spPr>
          <a:xfrm>
            <a:off x="920343" y="7874000"/>
            <a:ext cx="593217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© 2025 Novus Mundus 360. All rights reserved.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This material may not be reproduced, distributed, or transmitted in any form or by any means, without the prior written permission of Novus Mundus 360.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62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10" name="Google Shape;510;p62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1" name="Google Shape;511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62"/>
          <p:cNvSpPr txBox="1"/>
          <p:nvPr/>
        </p:nvSpPr>
        <p:spPr>
          <a:xfrm>
            <a:off x="795019" y="886459"/>
            <a:ext cx="31599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Integrity and Communication Best Practices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(Part 1)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(Part 2)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Key (Part 1)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Key (Part 2)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What? Takeaways &amp; Commitments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&amp; Notes (Angelou)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45" lvl="0" marL="18224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&amp; Notes (Emerson)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&amp; Notes (Mandela)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Novus Mundus 360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673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Your Journey (On-Demand CTA)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2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63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19" name="Google Shape;519;p63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0" name="Google Shape;520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1" name="Google Shape;521;p63"/>
          <p:cNvSpPr txBox="1"/>
          <p:nvPr/>
        </p:nvSpPr>
        <p:spPr>
          <a:xfrm>
            <a:off x="795019" y="886459"/>
            <a:ext cx="3933825" cy="1196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Describe how to communicate effectively as a board member.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Distinguish between governance and micromanagement.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 integrity to board communication and decision-making.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64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28" name="Google Shape;528;p64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9" name="Google Shape;529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0" name="Google Shape;530;p64"/>
          <p:cNvSpPr txBox="1"/>
          <p:nvPr/>
        </p:nvSpPr>
        <p:spPr>
          <a:xfrm>
            <a:off x="795019" y="886459"/>
            <a:ext cx="5779135" cy="2567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Integrity and Communication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members must communicate with respect and clarity. Within the board, disagreements should remain professional, and unity should be shown once a decision is made. With the Superintendent/CEO, communication must focus on oversight and partnership, not micromanagement.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Listen actively before responding.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Speak with respect, even in disagreement.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Support decisions publicly once made.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Ask clarifying questions instead of giving commands.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Use the three-question tool: Is it true? Is it necessary? Is it respectful?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4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65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37" name="Google Shape;537;p65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8" name="Google Shape;538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p65"/>
          <p:cNvSpPr txBox="1"/>
          <p:nvPr/>
        </p:nvSpPr>
        <p:spPr>
          <a:xfrm>
            <a:off x="795019" y="886459"/>
            <a:ext cx="4491355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Assessment (Part 1)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Name the three fiduciary duties.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Which California law requires open meetings?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Which Texas law governs investment of public funds?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Which Nevada law requires reporting of education funds?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should a board do if a parent shares stories about the principal?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5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5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66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46" name="Google Shape;546;p66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7" name="Google Shape;547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66"/>
          <p:cNvSpPr txBox="1"/>
          <p:nvPr/>
        </p:nvSpPr>
        <p:spPr>
          <a:xfrm>
            <a:off x="795019" y="886459"/>
            <a:ext cx="3815079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Assessment (Part 2)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Apply PRODE to a decision about cutting sports programs.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does integrity mean in governance?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Give one example of triangulation and how to avoid it.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Why should boards not micromanage the Superintendent?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31775" lvl="0" marL="24447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does GEAR measure in learning?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6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6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67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55" name="Google Shape;555;p67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6" name="Google Shape;556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67"/>
          <p:cNvSpPr txBox="1"/>
          <p:nvPr/>
        </p:nvSpPr>
        <p:spPr>
          <a:xfrm>
            <a:off x="795019" y="886459"/>
            <a:ext cx="4716145" cy="172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Answer Key (Part 1)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Duty of Care, Duty of Loyalty, Duty of Obedience.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The Brown Act.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Government Code Chapter 2256.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NRS 387.1241.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Listen respectfully, direct to the grievance process, and avoid side-taking.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7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7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68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64" name="Google Shape;564;p68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5" name="Google Shape;565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6" name="Google Shape;566;p68"/>
          <p:cNvSpPr txBox="1"/>
          <p:nvPr/>
        </p:nvSpPr>
        <p:spPr>
          <a:xfrm>
            <a:off x="795019" y="886459"/>
            <a:ext cx="5997575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Answer Key (Part 2)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marR="28575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PRODE: Problem (funding gap), Regulations (laws), Options (cut/reduce/fundraise), Decision, Evaluation.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Integrity means honesty, transparency, and acting in the best interest of students and mission.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marR="179705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Triangulation = one-on-one attempts to sway a board member. Avoid by redirecting to open discussion.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Micromanagement undermines the CEO. Boards govern; CEOs manage.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31775" lvl="0" marL="244475" marR="20320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AutoNum type="arabicPeriod" startAt="6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GEAR measures explicit knowledge (what you can state) and tacit knowledge (judgment and instincts).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8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69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73" name="Google Shape;573;p69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4" name="Google Shape;574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5" name="Google Shape;575;p69"/>
          <p:cNvSpPr txBox="1"/>
          <p:nvPr/>
        </p:nvSpPr>
        <p:spPr>
          <a:xfrm>
            <a:off x="795019" y="886459"/>
            <a:ext cx="4570730" cy="1996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Now What? Takeaways &amp; Commitments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Boards guide, leaders manage.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Fiduciary duties ensure accountability.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State laws protect transparency and student benefit.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Frameworks (PRIDE, PRODE, GEAR) provide practical tools.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marR="77470" rtl="0" algn="l">
              <a:lnSpc>
                <a:spcPct val="159100"/>
              </a:lnSpc>
              <a:spcBef>
                <a:spcPts val="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Integrity and communication build trust and sustainability. Commitment: Write three actions you will take as a result of this chapter.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9</a:t>
            </a:r>
            <a:endParaRPr/>
          </a:p>
        </p:txBody>
      </p:sp>
      <p:sp>
        <p:nvSpPr>
          <p:cNvPr id="577" name="Google Shape;577;p69"/>
          <p:cNvSpPr txBox="1"/>
          <p:nvPr/>
        </p:nvSpPr>
        <p:spPr>
          <a:xfrm>
            <a:off x="858800" y="2935575"/>
            <a:ext cx="5371500" cy="51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70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83" name="Google Shape;583;p70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4" name="Google Shape;584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5" name="Google Shape;585;p70"/>
          <p:cNvSpPr txBox="1"/>
          <p:nvPr/>
        </p:nvSpPr>
        <p:spPr>
          <a:xfrm>
            <a:off x="807719" y="899160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“Integrity is doing the right thing, even when no one is watching.” — Maya Angelou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0"/>
          <p:cNvSpPr txBox="1"/>
          <p:nvPr/>
        </p:nvSpPr>
        <p:spPr>
          <a:xfrm>
            <a:off x="795019" y="1242059"/>
            <a:ext cx="41332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Prompt: What’s one action I can take to model integrity in my role?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10</a:t>
            </a:r>
            <a:endParaRPr/>
          </a:p>
        </p:txBody>
      </p:sp>
      <p:sp>
        <p:nvSpPr>
          <p:cNvPr id="588" name="Google Shape;588;p70"/>
          <p:cNvSpPr txBox="1"/>
          <p:nvPr/>
        </p:nvSpPr>
        <p:spPr>
          <a:xfrm>
            <a:off x="780750" y="2045525"/>
            <a:ext cx="6058500" cy="6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/>
        </p:nvSpPr>
        <p:spPr>
          <a:xfrm>
            <a:off x="795019" y="886459"/>
            <a:ext cx="5060315" cy="1196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Responsibilities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Set Direction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— Define mission, vision, and goals.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Oversee Finances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— Approve budgets, review reports, safeguard public funds.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Ensure Compliance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— Follow laws, bylaws, and regulations.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5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909319" y="2169160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of these duties are written into law or bylaws?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duty feels most natural to you, and why?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874425" y="2982425"/>
            <a:ext cx="6089700" cy="6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71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594" name="Google Shape;594;p71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5" name="Google Shape;595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6" name="Google Shape;596;p71"/>
          <p:cNvSpPr txBox="1"/>
          <p:nvPr/>
        </p:nvSpPr>
        <p:spPr>
          <a:xfrm>
            <a:off x="807719" y="899160"/>
            <a:ext cx="6156960" cy="4064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“Do not follow where the path may lead. Go instead where there is no path and leave 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trail.” — Ralph Waldo Emerson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1"/>
          <p:cNvSpPr txBox="1"/>
          <p:nvPr/>
        </p:nvSpPr>
        <p:spPr>
          <a:xfrm>
            <a:off x="795019" y="1445259"/>
            <a:ext cx="320929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Prompt: What new trail can I help my board create?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1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11</a:t>
            </a:r>
            <a:endParaRPr/>
          </a:p>
        </p:txBody>
      </p:sp>
      <p:sp>
        <p:nvSpPr>
          <p:cNvPr id="599" name="Google Shape;599;p71"/>
          <p:cNvSpPr txBox="1"/>
          <p:nvPr/>
        </p:nvSpPr>
        <p:spPr>
          <a:xfrm>
            <a:off x="780750" y="1889375"/>
            <a:ext cx="5949300" cy="7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72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605" name="Google Shape;605;p72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6" name="Google Shape;606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7" name="Google Shape;607;p72"/>
          <p:cNvSpPr txBox="1"/>
          <p:nvPr/>
        </p:nvSpPr>
        <p:spPr>
          <a:xfrm>
            <a:off x="807725" y="899146"/>
            <a:ext cx="6169800" cy="3693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“Education is the most powerful weapon which you can use to change the world.” — Nelson</a:t>
            </a:r>
            <a:r>
              <a:rPr lang="en-US" sz="1200"/>
              <a:t> </a:t>
            </a: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Mandela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72"/>
          <p:cNvSpPr txBox="1"/>
          <p:nvPr/>
        </p:nvSpPr>
        <p:spPr>
          <a:xfrm>
            <a:off x="795025" y="1445198"/>
            <a:ext cx="47709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233F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Prompt: How can my governance decisions advance equity and opportunity?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72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12</a:t>
            </a:r>
            <a:endParaRPr/>
          </a:p>
        </p:txBody>
      </p:sp>
      <p:sp>
        <p:nvSpPr>
          <p:cNvPr id="610" name="Google Shape;610;p72"/>
          <p:cNvSpPr txBox="1"/>
          <p:nvPr/>
        </p:nvSpPr>
        <p:spPr>
          <a:xfrm>
            <a:off x="733900" y="2123600"/>
            <a:ext cx="6243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1" name="Google Shape;611;p72"/>
          <p:cNvSpPr txBox="1"/>
          <p:nvPr/>
        </p:nvSpPr>
        <p:spPr>
          <a:xfrm>
            <a:off x="827575" y="2014300"/>
            <a:ext cx="4996800" cy="71673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73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617" name="Google Shape;617;p73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8" name="Google Shape;618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9" name="Google Shape;619;p73"/>
          <p:cNvSpPr txBox="1"/>
          <p:nvPr/>
        </p:nvSpPr>
        <p:spPr>
          <a:xfrm>
            <a:off x="795019" y="886459"/>
            <a:ext cx="6167755" cy="4091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About Novus Mundus 360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Making the world a better place, one board at a time.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71500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Who We Are: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Novus Mundus 360 partners with schools, boards, and education leaders to strengthen governance, improve compliance, and build organizational health.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Our Mission: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Strong governance transforms communities. By equipping boards with tools, training, and frameworks, we help ensure that every decision supports student success, equity, and sustainability.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We Do: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training &amp; development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Charter renewal and compliance guidance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Leadership coaching for CEOs and Superintendents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Policy design &amp; strategic planning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Conflict resolution and stakeholder engagement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24510" rtl="0" algn="l">
              <a:lnSpc>
                <a:spcPct val="1135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Who We Serve: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Charter schools, small districts, independent and faith-based schools, and education nonprofits across multiple states.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Contact Us: </a:t>
            </a: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novusmundus360.org | </a:t>
            </a: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info@novusmundus360.org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3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13</a:t>
            </a:r>
            <a:endParaRPr/>
          </a:p>
        </p:txBody>
      </p:sp>
    </p:spTree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1B532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4"/>
          <p:cNvGrpSpPr/>
          <p:nvPr/>
        </p:nvGrpSpPr>
        <p:grpSpPr>
          <a:xfrm>
            <a:off x="0" y="9646919"/>
            <a:ext cx="7772400" cy="411480"/>
            <a:chOff x="0" y="9646919"/>
            <a:chExt cx="7772400" cy="411480"/>
          </a:xfrm>
        </p:grpSpPr>
        <p:sp>
          <p:nvSpPr>
            <p:cNvPr id="626" name="Google Shape;626;p74"/>
            <p:cNvSpPr/>
            <p:nvPr/>
          </p:nvSpPr>
          <p:spPr>
            <a:xfrm>
              <a:off x="0" y="9646919"/>
              <a:ext cx="7772400" cy="411480"/>
            </a:xfrm>
            <a:custGeom>
              <a:rect b="b" l="l" r="r" t="t"/>
              <a:pathLst>
                <a:path extrusionOk="0" h="411479" w="7772400">
                  <a:moveTo>
                    <a:pt x="777240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7772400" y="4114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C233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7" name="Google Shape;627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7728" y="9771887"/>
              <a:ext cx="256031" cy="1706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74"/>
          <p:cNvSpPr txBox="1"/>
          <p:nvPr/>
        </p:nvSpPr>
        <p:spPr>
          <a:xfrm>
            <a:off x="795019" y="886459"/>
            <a:ext cx="540512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Continue Your Journey with Novus Mundus 360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4"/>
          <p:cNvSpPr txBox="1"/>
          <p:nvPr/>
        </p:nvSpPr>
        <p:spPr>
          <a:xfrm>
            <a:off x="909319" y="1369060"/>
            <a:ext cx="5953760" cy="3810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 up today for our On-Demand Training and unlock access to the remaining chapters of this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Governance Workbook series.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74"/>
          <p:cNvSpPr txBox="1"/>
          <p:nvPr/>
        </p:nvSpPr>
        <p:spPr>
          <a:xfrm>
            <a:off x="795019" y="1864359"/>
            <a:ext cx="8178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Scan to visit: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1177" y="2321697"/>
            <a:ext cx="1290045" cy="129004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4"/>
          <p:cNvSpPr txBox="1"/>
          <p:nvPr/>
        </p:nvSpPr>
        <p:spPr>
          <a:xfrm>
            <a:off x="795030" y="3776975"/>
            <a:ext cx="3736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novusmundus360.org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 u="sng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nfo@novusmundus360.org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1-916-277-8431</a:t>
            </a:r>
            <a:endParaRPr sz="1100"/>
          </a:p>
        </p:txBody>
      </p:sp>
      <p:sp>
        <p:nvSpPr>
          <p:cNvPr id="633" name="Google Shape;633;p74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14</a:t>
            </a:r>
            <a:endParaRPr/>
          </a:p>
        </p:txBody>
      </p:sp>
      <p:sp>
        <p:nvSpPr>
          <p:cNvPr id="634" name="Google Shape;634;p74"/>
          <p:cNvSpPr txBox="1"/>
          <p:nvPr/>
        </p:nvSpPr>
        <p:spPr>
          <a:xfrm>
            <a:off x="807719" y="4348479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“Strong governance transforms communities.”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/>
        </p:nvSpPr>
        <p:spPr>
          <a:xfrm>
            <a:off x="795019" y="886459"/>
            <a:ext cx="4577715" cy="33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vs Superintendent/CEO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 (Governance): </a:t>
            </a:r>
            <a:r>
              <a:rPr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sets the </a:t>
            </a:r>
            <a:r>
              <a:rPr i="1"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i="1"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Establishes mission and vision.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Approves policy.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Oversees financial integrity.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Ensures legal and charter compliance.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Superintendent/CEO (Management): </a:t>
            </a:r>
            <a:r>
              <a:rPr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leads the </a:t>
            </a:r>
            <a:r>
              <a:rPr i="1"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n-US" sz="15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Runs daily operations.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Hires and supervises staff.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Leads curriculum and instruction.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86995" lvl="0" marL="9969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C233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Engages families and students.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6</a:t>
            </a:r>
            <a:endParaRPr/>
          </a:p>
        </p:txBody>
      </p:sp>
      <p:sp>
        <p:nvSpPr>
          <p:cNvPr id="120" name="Google Shape;120;p9"/>
          <p:cNvSpPr txBox="1"/>
          <p:nvPr/>
        </p:nvSpPr>
        <p:spPr>
          <a:xfrm>
            <a:off x="807719" y="4544059"/>
            <a:ext cx="6156960" cy="203200"/>
          </a:xfrm>
          <a:prstGeom prst="rect">
            <a:avLst/>
          </a:prstGeom>
          <a:solidFill>
            <a:srgbClr val="F2B53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54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Boards ask: “Are we doing the right things?” Leaders ask: “Are we doing things right?”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909319" y="4899659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duties are mandated by law?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have you seen these roles blur? What were the consequences?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921275" y="5715000"/>
            <a:ext cx="5953800" cy="30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/>
        </p:nvSpPr>
        <p:spPr>
          <a:xfrm>
            <a:off x="795019" y="886459"/>
            <a:ext cx="5593715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Governance Ecosystem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599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C233F"/>
                </a:solidFill>
                <a:latin typeface="Arial"/>
                <a:ea typeface="Arial"/>
                <a:cs typeface="Arial"/>
                <a:sym typeface="Arial"/>
              </a:rPr>
              <a:t>Boards, CEOs, Authorizers, Communities, and Students influence and check one another. Understanding this ecosystem prevents overreach and neglect.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9789" y="2192020"/>
            <a:ext cx="3512820" cy="2165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 txBox="1"/>
          <p:nvPr/>
        </p:nvSpPr>
        <p:spPr>
          <a:xfrm>
            <a:off x="909319" y="4721859"/>
            <a:ext cx="5953760" cy="571500"/>
          </a:xfrm>
          <a:prstGeom prst="rect">
            <a:avLst/>
          </a:prstGeom>
          <a:solidFill>
            <a:srgbClr val="F2693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 — Explicit &amp; Tacit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stakeholders have formal authority over your board?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Tacit: 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community or student voices shape decisions?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718819" y="9777634"/>
            <a:ext cx="1656714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Novus Mundus 360  |  Page 7</a:t>
            </a:r>
            <a:endParaRPr/>
          </a:p>
        </p:txBody>
      </p:sp>
      <p:sp>
        <p:nvSpPr>
          <p:cNvPr id="131" name="Google Shape;131;p10"/>
          <p:cNvSpPr txBox="1"/>
          <p:nvPr/>
        </p:nvSpPr>
        <p:spPr>
          <a:xfrm>
            <a:off x="921275" y="5512000"/>
            <a:ext cx="60741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C233F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2025-08-28T20:30:38Z</dcterms:created>
  <dc:creator>(anonymous)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2025-08-28T00:00:00Z</vt:filetime>
  </property>
  <property fmtid="{D5CDD505-2E9C-101B-9397-08002B2CF9AE}" pid="3" name="Creator">
    <vt:lpwstr>(unspecified)</vt:lpwstr>
  </property>
  <property fmtid="{D5CDD505-2E9C-101B-9397-08002B2CF9AE}" pid="4" name="LastSaved">
    <vt:filetime>2025-08-28T00:00:00Z</vt:filetime>
  </property>
  <property fmtid="{D5CDD505-2E9C-101B-9397-08002B2CF9AE}" pid="5" name="Producer">
    <vt:lpwstr>ReportLab PDF Library - www.reportlab.com</vt:lpwstr>
  </property>
</Properties>
</file>